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2" r:id="rId2"/>
    <p:sldId id="256" r:id="rId3"/>
    <p:sldId id="257" r:id="rId4"/>
    <p:sldId id="273" r:id="rId5"/>
    <p:sldId id="258" r:id="rId6"/>
    <p:sldId id="263" r:id="rId7"/>
    <p:sldId id="274" r:id="rId8"/>
    <p:sldId id="264" r:id="rId9"/>
    <p:sldId id="261" r:id="rId10"/>
    <p:sldId id="265" r:id="rId11"/>
    <p:sldId id="266" r:id="rId12"/>
    <p:sldId id="275" r:id="rId13"/>
    <p:sldId id="270" r:id="rId14"/>
    <p:sldId id="268" r:id="rId15"/>
    <p:sldId id="271" r:id="rId16"/>
    <p:sldId id="269" r:id="rId17"/>
    <p:sldId id="276" r:id="rId18"/>
    <p:sldId id="277" r:id="rId19"/>
    <p:sldId id="278" r:id="rId20"/>
    <p:sldId id="279" r:id="rId21"/>
    <p:sldId id="259" r:id="rId22"/>
    <p:sldId id="26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24.8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33,'0'-1,"0"0,0 0,0 0,0 0,1 0,-1 0,0 0,1 1,-1-1,1 0,-1 0,1 0,-1 1,1-1,-1 0,1 1,0-1,-1 0,1 1,0-1,0 1,0-1,-1 1,1-1,0 1,0 0,1-1,30-5,-32 6,97-7,108 7,-87 2,169-2,-264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9.3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63,'68'-16,"-30"8,11-1,94-5,-118 13,40-6,19-1,127 8,-195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31.05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79 0,'-1'7,"0"-1,0 1,-1-1,0 0,0 0,-1 0,1 0,-1 0,-8 10,-9 21,13-15,1 1,1 0,0 0,-1 37,5-55,1 0,0 1,0-1,0 0,1 1,0-1,0 0,0 1,1-1,0 0,0 0,0 0,0 0,4 4,-3-5,0 0,1 0,-1-1,1 0,-1 0,1 0,0 0,1 0,-1-1,0 1,1-1,-1 0,1-1,-1 1,10 1,5 0,-4 0,0 0,0 1,0 1,15 6,-13-3,-3-2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5:28.17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10,'1046'0,"-1022"-1,31-4,-35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5:29.71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20 1,'-1'0,"1"0,-1 0,0 0,0 0,0 1,0-1,0 0,0 1,0-1,1 1,-1-1,0 1,0-1,1 1,-1 0,0-1,1 1,-1 0,0-1,1 1,-1 0,1 0,0 0,-1-1,1 1,-1 0,1 0,0 0,0 0,0 0,-1 0,1 0,0 0,0 1,0 5,0 0,0-1,3 11,-1-5,0-1,1 0,0 0,1-1,0 1,8 13,-2-8,0-1,2 0,13 15,-19-23,1 0,-1 1,-1-1,1 1,7 17,-12-22,0-1,0 1,0 0,0 0,-1 0,0 0,1 0,-1 0,0 0,0 0,-1 0,1-1,-1 1,1 0,-1 0,0 0,0 0,0-1,0 1,-1 0,1-1,-4 6,-1-1,0 0,-1-1,0 0,0 0,0 0,-1-1,0 0,-11 6,0-2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9:07.34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1622 0,'-746'0,"717"2,-31 4,-26 2,66-7,-1 1,-19 5,-5 1,26-6,1 0,-1 0,1 1,-1 1,1 1,-19 8,-19 9,31-12,-26 13,33-15,0-1,-21 6,21-7,-37 16,50-20,0 1,-1 1,1-1,1 1,-1 0,0 0,1 0,0 1,0-1,-5 9,-31 63,32-61,1 0,1 0,0 1,1-1,1 1,0 1,-2 26,1 117,5-151,1-4,0 1,0-1,0 1,1-1,0 1,0-1,0 0,0 0,1 0,0 0,0 0,0-1,1 0,-1 1,1-1,5 4,1 1,0-1,0-1,1 0,0 0,23 10,-15-10,1-1,-1 0,1-2,0 0,33 1,104-6,-64-2,-11 4,85-3,-147 0,1-1,-1-1,1-1,-1 0,36-17,91-56,-120 62,0-1,-2-1,0-1,-1-2,-1 0,37-45,-43 39,0 0,20-48,-14 26,-15 36,0 0,16-19,-18 25,0-1,0 1,0-1,-1 0,-1-1,1 1,-1-1,-1 0,5-14,10-84,-14 89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9:10.39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47,'8'-1,"-1"1,1-2,0 1,10-5,18-2,86-7,192 2,-242 13,-51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9:11.77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47 0,'1'1,"0"-1,-1 1,1-1,0 1,-1-1,1 1,0-1,-1 1,1 0,-1-1,1 1,-1 0,1 0,-1-1,1 1,-1 1,3 2,65 102,-16-41,-4-5,-48-59,1 0,0-1,-1 2,1-1,-1 0,1 0,-1 0,0 0,0 0,1 0,-1 0,0 0,0 1,0-1,0 0,0 0,0 0,0 0,-1 0,1 3,-1-2,-1 0,1 0,0 0,0 0,-1 0,1 0,-1 0,0 0,-2 2,-6 3,1-1,-1 0,-14 7,19-11,-25 12,0-3,-35 10,34-12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26.6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22 1,'-1'24,"1"-1,3 31,-2-46,1 0,0 0,0 0,1 0,0-1,0 1,7 11,1-1,-4-8,0 2,0-1,7 20,-13-27,0-1,0 1,0-1,-1 1,1-1,-1 1,0 0,0-1,0 1,0 0,-1-1,0 1,1-1,-1 1,0-1,-1 1,-2 4,-5 7,-1 0,-18 20,-4 5,20-23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28.7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17,'8'-3,"-1"0,1 0,0 1,1 0,-1 1,15-2,56 3,-42 1,571 0,-592-1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4:54:31.1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 1,'0'0,"0"0,-1 0,1 0,0 0,-1 1,1-1,0 0,-1 0,1 1,0-1,0 0,-1 0,1 1,0-1,0 0,0 1,-1-1,1 0,0 1,0-1,0 0,0 1,0-1,0 0,-1 1,1-1,0 0,0 1,0 0,0 12,1-7,1 1,-1-1,1 0,0 0,1 0,0 0,-1 0,8 9,34 43,-37-50,-3-2,2 0,-1 1,0 0,5 9,-9-14,0 0,0 0,0 1,0-1,0 0,-1 0,1 1,-1-1,0 1,0-1,0 0,0 1,0-1,0 0,-1 1,0 2,-2 2,0 0,0 0,0 0,-1-1,0 1,-8 8,-33 33,7-7,21-21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7:55:20.21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2952 110,'0'6,"1"1,-1 0,1-1,1 1,-1-1,1 0,0 1,0-1,7 10,0 0,1-2,15 17,10 15,-31-39,0 0,0 0,-1 1,0-1,-1 1,0 0,0-1,0 1,0 10,-1 0,0 0,-5 35,1-37,-2 0,0-1,0 0,-1 0,-1 0,-11 16,15-25,-15 26,-1-1,-31 36,43-59,-1 0,0-1,0-1,-1 1,0-1,0-1,0 0,-1 0,1-1,-20 7,-2-3,0-1,-42 5,6-7,-96-4,72-3,-1581 2,1653-1,1-1,0 0,-27-9,27 7,-1 0,0 0,-24 0,-49 6,-50-3,134 0,0 0,0 0,0-1,0 0,0-1,0 0,-8-4,-6-5,-21-16,-15-8,57 36,-6-4,-1 0,1-1,-11-8,16 11,0 0,0 0,0 0,0 0,1 0,-1-1,1 1,-1-1,1 1,0-1,0 0,0 1,0-1,0-5,-2-21,2 1,4-41,-1 12,-2 29,-1 20,1 0,0 0,0 0,1 0,0 0,0 0,1 0,0 0,0 0,7-13,-1 8,1 1,0 0,1 0,0 1,1 0,0 1,1 0,25-16,-17 14,1 0,1 2,0 0,0 2,26-7,-30 12,0 0,21-1,-22 3,0 0,27-8,-3-3,-23 6,1 0,0 2,-1 0,35-3,249 8,-108 0,-53 1,154-4,-211-5,18-1,-24 0,-52 4,31 0,-22 4,-15 1,-1-1,1-1,0 0,-1-2,20-5,-12 2,-1 1,1 1,0 1,51 2,-9 0,6-6,7-1,154 8,-111 1,-109-1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0.16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1,'54'-1,"56"2,-93 0,0 1,-1 1,0 0,25 8,-19-2,1-1,0-1,1-1,-1-1,49 4,218-12,-276 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2.0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198 1,'-2'0,"-7"0,-7 10,-3 4,-4 5,-1 2,-1-1,3 0,3-1,2-1,4-2,4 8,9 2,10 3,6-2,2-5,2-7,-3-5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4.43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0,'799'0,"-776"0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18T08:04:26.83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239 0,'-14'1,"-1"1,1 1,0 0,0 1,-25 10,20-7,13-5,-1 0,1 1,0 0,0 0,1 0,-1 1,1-1,0 1,-1 1,2-1,-1 1,0 0,1 0,0 0,0 1,1-1,-1 1,1 0,1 0,-1 0,1 0,0 0,0 1,1-1,0 1,0-1,0 9,1-5,0 1,0-1,1 0,0 0,6 19,-6-26,0 0,1 0,-1 0,1 0,0 0,0 0,0 0,0-1,0 1,1-1,-1 1,1-1,0 0,-1 0,1 0,0-1,0 1,0-1,0 1,1-1,3 1,3 0,0 0,0-1,0 0,13 0,-4-2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AB0A6-2BB9-4946-B1ED-9F0B52D672F0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2353D-D4FB-467A-92FF-43517C006A9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61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2353D-D4FB-467A-92FF-43517C006A98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6121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2353D-D4FB-467A-92FF-43517C006A98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8746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92353D-D4FB-467A-92FF-43517C006A98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8843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81E1-2405-494B-AAFC-A7ACCF60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E178E-D4B1-4F05-B9AF-8F2673FB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63314-448E-4138-AC02-265EC6F1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7E17-8266-4086-9302-16FB1FAA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8D2C0-0402-44B0-AA94-6503B789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77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5245-0FA2-498A-AE9C-A4D4E147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03E67-8798-49D2-B61F-2B00125AE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EA49-210F-4CF6-A80D-ADA87E2A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BD82B-2F9E-4DCF-8F70-F7C66437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921D-45E3-4D7E-B5E7-942EEF0B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95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DF4DE-E3AE-48D8-9C4C-56C94F4EB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43437-84EC-4F4F-AEB1-0FE338BE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6AC72-2E3F-4AC3-A98B-F56A29A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55CC-482F-4375-8EC9-942816BD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78D4-7B31-45B9-8B8C-9CB88B3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65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4DC4-8F70-4E5E-AB9D-1FF05AF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FED9-0DBF-456B-AE5D-7C74ABA4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3DF2-77C3-47C8-8F1E-57F1647A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3F03-4FD0-4ADF-96DC-79CB9562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71A3-DB2B-4B90-8A57-D636F16F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96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942E-BF1E-43A4-BE21-83AA0187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1EBA-B7ED-4F00-8A25-58199DB6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B0EC-FA01-47EE-A3B2-2DFFD322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DDFE-BA77-4C15-8DD1-46C78F3F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4E71-2128-44CF-92B3-DAFADB61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605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11B2-D57D-4D09-8213-CB06DD03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C38C-2FAE-4B5E-A37A-3D192A22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EB767-24B8-4B09-BA59-1BFC0288A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1910C-F459-4FAC-8BC2-848C102C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1B3C5-22F0-4EE4-96AB-F83C725D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1183-0E10-4CF3-85D5-FCF7716F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2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98D6-68B9-48D0-9D42-87CBA0D9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DD1C6-C16A-405B-8EB5-45E20E19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56C-8B15-4E83-B0AB-BFB99B0C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4E304-E257-4856-8115-D232486F5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086DB-FA36-49C4-BBC3-C91D6CB23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E21E0-A573-4F86-A936-683D77F1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66DDB-45EC-49AD-A09F-7D9320DE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9B33E-8A1B-4F4C-905C-7D679516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14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20F2-4285-4BBD-A511-EE18982F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ECC11-5740-47EB-B13F-DF731613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297D2-D78D-467F-9050-F3499705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70302-EA9A-4480-B742-E8CB689B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7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4FBAE-210E-4FA8-AAF9-C19ABDD2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C0FED-7DD2-4C57-B9FC-429AADE0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8B665-FA14-4614-B440-9B0B2AB5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18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28A5-56CF-4E8C-8206-E2402F3A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0108-7DB9-4EC7-B23D-D4C7F938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707A8-B505-436A-9202-753EE30E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BCDB3-5B5C-4CD5-891F-94CB52C3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5D6CD-D421-467E-9522-8728BF53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EB91-1A5C-41D0-BB51-7B6FF25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3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E5AB-BCB3-4A9D-B9AA-ADEA7129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9C8D-9400-4D2A-B042-A24AD0E6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27FC-6802-48BB-BD09-6FE48C66F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476FC-8389-41B8-B5A4-F6556F24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981D0-69AB-471C-B0BC-CA7AD1F1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3F2A4-0111-4B52-A41F-3DDC7E57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195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468F3-F4BE-433C-9BAA-30C1FCB1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C68E-87BC-4F68-A4ED-A514038A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16759-3E0A-4894-95ED-902AFF0CD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2435-0E38-467E-99D8-00263942E818}" type="datetimeFigureOut">
              <a:rPr lang="en-SG" smtClean="0"/>
              <a:t>18/2/2021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83F4-C164-4C6B-ADF3-E8FA43C2A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0C9B-703F-46CB-8B5A-4FD2AE0F5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64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customXml" Target="../ink/ink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77.png"/><Relationship Id="rId18" Type="http://schemas.openxmlformats.org/officeDocument/2006/relationships/image" Target="../media/image80.png"/><Relationship Id="rId26" Type="http://schemas.openxmlformats.org/officeDocument/2006/relationships/customXml" Target="../ink/ink15.xml"/><Relationship Id="rId3" Type="http://schemas.openxmlformats.org/officeDocument/2006/relationships/image" Target="../media/image71.png"/><Relationship Id="rId21" Type="http://schemas.openxmlformats.org/officeDocument/2006/relationships/customXml" Target="../ink/ink13.xml"/><Relationship Id="rId7" Type="http://schemas.openxmlformats.org/officeDocument/2006/relationships/image" Target="../media/image74.png"/><Relationship Id="rId12" Type="http://schemas.openxmlformats.org/officeDocument/2006/relationships/customXml" Target="../ink/ink9.xml"/><Relationship Id="rId17" Type="http://schemas.openxmlformats.org/officeDocument/2006/relationships/image" Target="../media/image79.png"/><Relationship Id="rId25" Type="http://schemas.openxmlformats.org/officeDocument/2006/relationships/image" Target="../media/image84.png"/><Relationship Id="rId2" Type="http://schemas.openxmlformats.org/officeDocument/2006/relationships/image" Target="../media/image70.png"/><Relationship Id="rId16" Type="http://schemas.openxmlformats.org/officeDocument/2006/relationships/customXml" Target="../ink/ink11.xml"/><Relationship Id="rId20" Type="http://schemas.openxmlformats.org/officeDocument/2006/relationships/image" Target="../media/image81.png"/><Relationship Id="rId29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11" Type="http://schemas.openxmlformats.org/officeDocument/2006/relationships/image" Target="../media/image76.png"/><Relationship Id="rId24" Type="http://schemas.openxmlformats.org/officeDocument/2006/relationships/customXml" Target="../ink/ink14.xml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23" Type="http://schemas.openxmlformats.org/officeDocument/2006/relationships/image" Target="../media/image83.png"/><Relationship Id="rId28" Type="http://schemas.openxmlformats.org/officeDocument/2006/relationships/customXml" Target="../ink/ink16.xml"/><Relationship Id="rId10" Type="http://schemas.openxmlformats.org/officeDocument/2006/relationships/customXml" Target="../ink/ink8.xml"/><Relationship Id="rId19" Type="http://schemas.openxmlformats.org/officeDocument/2006/relationships/customXml" Target="../ink/ink12.xml"/><Relationship Id="rId31" Type="http://schemas.openxmlformats.org/officeDocument/2006/relationships/image" Target="../media/image88.png"/><Relationship Id="rId4" Type="http://schemas.openxmlformats.org/officeDocument/2006/relationships/image" Target="../media/image72.png"/><Relationship Id="rId9" Type="http://schemas.openxmlformats.org/officeDocument/2006/relationships/image" Target="../media/image75.png"/><Relationship Id="rId14" Type="http://schemas.openxmlformats.org/officeDocument/2006/relationships/customXml" Target="../ink/ink10.xml"/><Relationship Id="rId22" Type="http://schemas.openxmlformats.org/officeDocument/2006/relationships/image" Target="../media/image82.png"/><Relationship Id="rId27" Type="http://schemas.openxmlformats.org/officeDocument/2006/relationships/image" Target="../media/image85.png"/><Relationship Id="rId30" Type="http://schemas.openxmlformats.org/officeDocument/2006/relationships/image" Target="../media/image8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customXml" Target="../ink/ink3.xml"/><Relationship Id="rId4" Type="http://schemas.openxmlformats.org/officeDocument/2006/relationships/image" Target="../media/image22.png"/><Relationship Id="rId9" Type="http://schemas.openxmlformats.org/officeDocument/2006/relationships/image" Target="../media/image25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523F0-972A-4959-A212-65DD81A11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44014" cy="354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04F4DE-DA9F-4A1C-B9DB-1F921516E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616" y="1257284"/>
            <a:ext cx="3895753" cy="2171716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689A82D-DCC3-4BAD-82BC-EFC5F5943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1058852"/>
              </p:ext>
            </p:extLst>
          </p:nvPr>
        </p:nvGraphicFramePr>
        <p:xfrm>
          <a:off x="4954129" y="3553333"/>
          <a:ext cx="3697415" cy="18135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46136">
                  <a:extLst>
                    <a:ext uri="{9D8B030D-6E8A-4147-A177-3AD203B41FA5}">
                      <a16:colId xmlns:a16="http://schemas.microsoft.com/office/drawing/2014/main" val="2740968848"/>
                    </a:ext>
                  </a:extLst>
                </a:gridCol>
                <a:gridCol w="1851279">
                  <a:extLst>
                    <a:ext uri="{9D8B030D-6E8A-4147-A177-3AD203B41FA5}">
                      <a16:colId xmlns:a16="http://schemas.microsoft.com/office/drawing/2014/main" val="476298799"/>
                    </a:ext>
                  </a:extLst>
                </a:gridCol>
              </a:tblGrid>
              <a:tr h="193751">
                <a:tc>
                  <a:txBody>
                    <a:bodyPr/>
                    <a:lstStyle/>
                    <a:p>
                      <a:r>
                        <a:rPr lang="en-SG" sz="1100" dirty="0"/>
                        <a:t>employment_status_1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Full time employment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54261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Part time employment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31142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Full time student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781598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Retired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2826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Unemployed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821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Not working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32801"/>
                  </a:ext>
                </a:extLst>
              </a:tr>
              <a:tr h="1937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100" dirty="0"/>
                        <a:t>employment_status_7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100" dirty="0"/>
                        <a:t>Other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75883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A5DECFA2-2D95-4B1D-8491-BC70B2E9A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" y="3553333"/>
            <a:ext cx="4954127" cy="1814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881F21-7493-48AB-99A6-9BC52AF8BE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" y="5366893"/>
            <a:ext cx="8651542" cy="3089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72068-AF6D-41DB-AC5D-361EF8188F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548088"/>
            <a:ext cx="8651541" cy="215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80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9786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Title</a:t>
            </a:r>
          </a:p>
          <a:p>
            <a:r>
              <a:rPr lang="en-SG" dirty="0"/>
              <a:t>Survey Response, Percentage, Total Count under Detail</a:t>
            </a:r>
          </a:p>
          <a:p>
            <a:r>
              <a:rPr lang="en-SG" dirty="0"/>
              <a:t>Survey Question, Filter (Survey Response) under Filters</a:t>
            </a:r>
          </a:p>
          <a:p>
            <a:r>
              <a:rPr lang="en-SG" dirty="0"/>
              <a:t>Show Filter, Single Value Dropdown, Edit Title to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Customize and not show All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Edit Title: </a:t>
            </a:r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&lt;Survey Question&gt;</a:t>
            </a:r>
            <a:endParaRPr lang="en-US" dirty="0">
              <a:effectLst/>
            </a:endParaRPr>
          </a:p>
          <a:p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&lt;AGG(Percentage)&gt; of &lt;AGG(Total Count)&gt; Survey Respondents &lt;Survey Response&gt; to This Statement</a:t>
            </a:r>
            <a:endParaRPr lang="en-SG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D7D076-B0EB-4483-973D-FCF84B915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11" y="0"/>
            <a:ext cx="1519249" cy="247651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9B90A0-64BA-492E-A2C6-57634900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08324"/>
            <a:ext cx="5605503" cy="178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749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709337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Breakdown</a:t>
            </a:r>
          </a:p>
          <a:p>
            <a:r>
              <a:rPr lang="en-SG" dirty="0"/>
              <a:t>Create Parameter: Demographic</a:t>
            </a:r>
          </a:p>
          <a:p>
            <a:r>
              <a:rPr lang="en-SG" dirty="0"/>
              <a:t>Exclude Age, as it’s continuous variable</a:t>
            </a:r>
          </a:p>
          <a:p>
            <a:r>
              <a:rPr lang="en-SG" dirty="0"/>
              <a:t>Create calculated field: Demographic</a:t>
            </a:r>
          </a:p>
          <a:p>
            <a:pPr lvl="1"/>
            <a:r>
              <a:rPr lang="en-SG" dirty="0"/>
              <a:t>IF [Parameters].[Demographic]="Gender" THEN [Gender]</a:t>
            </a:r>
          </a:p>
          <a:p>
            <a:pPr lvl="1"/>
            <a:r>
              <a:rPr lang="en-SG" dirty="0"/>
              <a:t>ELSEIF [Parameters].[Demographic]="Household Children" THEN [Household Children]</a:t>
            </a:r>
          </a:p>
          <a:p>
            <a:pPr lvl="1"/>
            <a:r>
              <a:rPr lang="en-SG" dirty="0"/>
              <a:t>ELSEIF [Parameters].[Demographic]="Household Size" THEN [Household Size]</a:t>
            </a:r>
          </a:p>
          <a:p>
            <a:pPr lvl="1"/>
            <a:r>
              <a:rPr lang="en-SG" dirty="0"/>
              <a:t>ELSEIF [Parameters].[Demographic]="Employment Status" THEN [Employment Status]</a:t>
            </a:r>
          </a:p>
          <a:p>
            <a:pPr lvl="1"/>
            <a:r>
              <a:rPr lang="en-SG" dirty="0"/>
              <a:t>END</a:t>
            </a:r>
          </a:p>
          <a:p>
            <a:r>
              <a:rPr lang="en-SG" dirty="0"/>
              <a:t>Demographic under Rows</a:t>
            </a:r>
          </a:p>
          <a:p>
            <a:r>
              <a:rPr lang="en-SG" dirty="0"/>
              <a:t>Number of Records under Detail</a:t>
            </a:r>
          </a:p>
          <a:p>
            <a:r>
              <a:rPr lang="en-SG" dirty="0"/>
              <a:t>Percentage under Columns</a:t>
            </a:r>
          </a:p>
          <a:p>
            <a:r>
              <a:rPr lang="en-SG" dirty="0"/>
              <a:t>Show Parameter</a:t>
            </a:r>
          </a:p>
          <a:p>
            <a:r>
              <a:rPr lang="en-SG" dirty="0"/>
              <a:t>Survey Question, Survey Response under Filters</a:t>
            </a:r>
          </a:p>
          <a:p>
            <a:r>
              <a:rPr lang="en-SG" dirty="0"/>
              <a:t>Show Filter, Single Value Dropdown, Edit Title to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Customize and not show All for Survey Question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Format axis for Percentage to Percentage with 0 decimal place, edit tick marks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Edit Title: </a:t>
            </a:r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&lt;Sheet Name&gt; of Survey Respondents by &lt;</a:t>
            </a:r>
            <a:r>
              <a:rPr lang="en-US" sz="1800" dirty="0" err="1">
                <a:solidFill>
                  <a:srgbClr val="333333"/>
                </a:solidFill>
                <a:effectLst/>
                <a:latin typeface="Tableau Light"/>
              </a:rPr>
              <a:t>Parameters.Demographic</a:t>
            </a:r>
            <a:r>
              <a:rPr lang="en-US" sz="1800" dirty="0">
                <a:solidFill>
                  <a:srgbClr val="333333"/>
                </a:solidFill>
                <a:effectLst/>
                <a:latin typeface="Tableau Light"/>
              </a:rPr>
              <a:t>&gt; in &lt;Country&gt;</a:t>
            </a:r>
            <a:endParaRPr lang="en-US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Edit Tooltip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Adjust </a:t>
            </a:r>
            <a:r>
              <a:rPr lang="en-US" dirty="0" err="1">
                <a:latin typeface="Calibri" panose="020F0502020204030204" pitchFamily="34" charset="0"/>
                <a:cs typeface="Times New Roman" panose="02020603050405020304" pitchFamily="18" charset="0"/>
              </a:rPr>
              <a:t>colour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 and add border for bar chart to be clearer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4C4CA3-2243-4E62-A50F-89BEE069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339" y="0"/>
            <a:ext cx="3119057" cy="35023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987798-2B07-4483-92E4-37DBC0494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06" y="4381508"/>
            <a:ext cx="5959494" cy="162108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9B88F94-D2F3-47C5-8634-08EEA17AD2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337" y="2476493"/>
            <a:ext cx="5314989" cy="19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1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BF82AF-F1A6-4F4C-ABF5-C6B76B59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90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2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FEC86-B9FD-4185-B977-3E3ED30E3418}"/>
              </a:ext>
            </a:extLst>
          </p:cNvPr>
          <p:cNvSpPr txBox="1"/>
          <p:nvPr/>
        </p:nvSpPr>
        <p:spPr>
          <a:xfrm>
            <a:off x="0" y="0"/>
            <a:ext cx="62998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Filter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Dot Plot with Error Bars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Gender (Single Value Dropdown), Age (Continuous, Range of Values), Household Size, Household Children, Employment Status (Multiple Values Dropdown) under Filters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Filter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filters, Apply to Worksheets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Survey Question, Gender, Age, Household Size, Household Children, Employment Status: All using related data sources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BAA5D1-D8D1-4761-B104-E7CCE93319B2}"/>
              </a:ext>
            </a:extLst>
          </p:cNvPr>
          <p:cNvGrpSpPr/>
          <p:nvPr/>
        </p:nvGrpSpPr>
        <p:grpSpPr>
          <a:xfrm>
            <a:off x="1" y="2585323"/>
            <a:ext cx="5742584" cy="3074981"/>
            <a:chOff x="1" y="2585323"/>
            <a:chExt cx="5742584" cy="307498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458068-A624-4E0E-8A58-C65D05CF6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1653" y="2585323"/>
              <a:ext cx="3350932" cy="231702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AA117E-39F5-435F-BAB9-0B1292BCA6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" y="2585323"/>
              <a:ext cx="2391652" cy="3074981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41A205B-9E78-45A4-B555-EBDC31418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3444" y="2585323"/>
            <a:ext cx="4781585" cy="311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351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FEC86-B9FD-4185-B977-3E3ED30E3418}"/>
              </a:ext>
            </a:extLst>
          </p:cNvPr>
          <p:cNvSpPr txBox="1"/>
          <p:nvPr/>
        </p:nvSpPr>
        <p:spPr>
          <a:xfrm>
            <a:off x="0" y="0"/>
            <a:ext cx="62998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Filter Action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Dot Plot with Error Bars, Diverging Stacked Bar Chart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Actions, Filter, Country Filter</a:t>
            </a:r>
          </a:p>
          <a:p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(Click) Country on Dot Plot with Error Bars, Change Breakdown Table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1F5BA8B-1E68-4846-9008-8D05D72F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62052"/>
            <a:ext cx="6827146" cy="1795947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ED80444-4A0A-4E27-A493-2E1110F23DBA}"/>
              </a:ext>
            </a:extLst>
          </p:cNvPr>
          <p:cNvGrpSpPr/>
          <p:nvPr/>
        </p:nvGrpSpPr>
        <p:grpSpPr>
          <a:xfrm>
            <a:off x="4590422" y="0"/>
            <a:ext cx="7601578" cy="4607383"/>
            <a:chOff x="2170721" y="0"/>
            <a:chExt cx="7601578" cy="4607383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426B67F-326F-490E-BAB1-A33CE1711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9823" y="0"/>
              <a:ext cx="3472476" cy="4607383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60A3B18-B6AF-4FA2-819E-7C274621B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3467" y="0"/>
              <a:ext cx="2276355" cy="1553919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2A49CC1-A610-4754-898F-7162F380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70721" y="1553919"/>
              <a:ext cx="4129101" cy="220077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146ED9A-F0FD-49FE-BC20-D8EB1EFCB2D0}"/>
              </a:ext>
            </a:extLst>
          </p:cNvPr>
          <p:cNvGrpSpPr/>
          <p:nvPr/>
        </p:nvGrpSpPr>
        <p:grpSpPr>
          <a:xfrm>
            <a:off x="0" y="1477328"/>
            <a:ext cx="1433523" cy="2033602"/>
            <a:chOff x="0" y="1477328"/>
            <a:chExt cx="1433523" cy="2033602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A0FFD94-9ECA-42FF-AAC5-A2E0B31CC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477328"/>
              <a:ext cx="1433523" cy="20336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7817A98-D802-4A95-A943-DA3222B2CE69}"/>
                    </a:ext>
                  </a:extLst>
                </p14:cNvPr>
                <p14:cNvContentPartPr/>
                <p14:nvPr/>
              </p14:nvContentPartPr>
              <p14:xfrm>
                <a:off x="249964" y="3202507"/>
                <a:ext cx="1109160" cy="298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7817A98-D802-4A95-A943-DA3222B2CE6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0964" y="3193867"/>
                  <a:ext cx="1126800" cy="31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0941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BF0FE9E-C891-4DF1-BD95-995C87D9E5C1}"/>
              </a:ext>
            </a:extLst>
          </p:cNvPr>
          <p:cNvSpPr txBox="1"/>
          <p:nvPr/>
        </p:nvSpPr>
        <p:spPr>
          <a:xfrm>
            <a:off x="0" y="0"/>
            <a:ext cx="62886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Dashboard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Automatic Size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Floating Filter/Parameter</a:t>
            </a:r>
          </a:p>
          <a:p>
            <a:r>
              <a:rPr lang="en-S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</a:t>
            </a:r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Title, Axes, Parameter, Filter to Font Size 8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Change Title/Lead-in Paragraph to Font Size 11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source label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Switch on animation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6C0F88-D338-4DEE-A480-EE6E7268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89" y="2031325"/>
            <a:ext cx="3505226" cy="248604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973F267-C938-4217-8780-AF4DABF985B7}"/>
              </a:ext>
            </a:extLst>
          </p:cNvPr>
          <p:cNvGrpSpPr/>
          <p:nvPr/>
        </p:nvGrpSpPr>
        <p:grpSpPr>
          <a:xfrm>
            <a:off x="0" y="2031325"/>
            <a:ext cx="1857389" cy="2052133"/>
            <a:chOff x="6288604" y="105296"/>
            <a:chExt cx="1857389" cy="20521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11B39F4-F1E9-429C-BD21-679959DE4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8604" y="442916"/>
              <a:ext cx="1857389" cy="17145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88DC224-5351-4707-B2FB-1B9C25A84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90906" y="105296"/>
              <a:ext cx="1855087" cy="337619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FBC797-4921-4A1A-A3A8-8E2B040AB2D3}"/>
              </a:ext>
            </a:extLst>
          </p:cNvPr>
          <p:cNvGrpSpPr/>
          <p:nvPr/>
        </p:nvGrpSpPr>
        <p:grpSpPr>
          <a:xfrm>
            <a:off x="5391989" y="-1787"/>
            <a:ext cx="4867311" cy="4345689"/>
            <a:chOff x="5391989" y="-1787"/>
            <a:chExt cx="4867311" cy="434568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BDF0E3A-397C-464A-B497-406D62466634}"/>
                </a:ext>
              </a:extLst>
            </p:cNvPr>
            <p:cNvGrpSpPr/>
            <p:nvPr/>
          </p:nvGrpSpPr>
          <p:grpSpPr>
            <a:xfrm>
              <a:off x="5391989" y="-1787"/>
              <a:ext cx="4867311" cy="2257442"/>
              <a:chOff x="5391989" y="-1787"/>
              <a:chExt cx="4867311" cy="2257442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4CA17075-D81A-4E59-B9A7-BFBA066607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91989" y="-1787"/>
                <a:ext cx="4867311" cy="2257442"/>
              </a:xfrm>
              <a:prstGeom prst="rect">
                <a:avLst/>
              </a:prstGeom>
            </p:spPr>
          </p:pic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D766E3D-8412-4DD5-A06A-6357377442FB}"/>
                  </a:ext>
                </a:extLst>
              </p:cNvPr>
              <p:cNvGrpSpPr/>
              <p:nvPr/>
            </p:nvGrpSpPr>
            <p:grpSpPr>
              <a:xfrm>
                <a:off x="6463924" y="667027"/>
                <a:ext cx="290160" cy="111960"/>
                <a:chOff x="6463924" y="667027"/>
                <a:chExt cx="290160" cy="1119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6">
                  <p14:nvContentPartPr>
                    <p14:cNvPr id="17" name="Ink 16">
                      <a:extLst>
                        <a:ext uri="{FF2B5EF4-FFF2-40B4-BE49-F238E27FC236}">
                          <a16:creationId xmlns:a16="http://schemas.microsoft.com/office/drawing/2014/main" id="{2E36292D-D873-4C85-84A9-9FD0D978DD2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79044" y="723187"/>
                    <a:ext cx="275040" cy="23400"/>
                  </p14:xfrm>
                </p:contentPart>
              </mc:Choice>
              <mc:Fallback xmlns="">
                <p:pic>
                  <p:nvPicPr>
                    <p:cNvPr id="17" name="Ink 16">
                      <a:extLst>
                        <a:ext uri="{FF2B5EF4-FFF2-40B4-BE49-F238E27FC236}">
                          <a16:creationId xmlns:a16="http://schemas.microsoft.com/office/drawing/2014/main" id="{2E36292D-D873-4C85-84A9-9FD0D978DD21}"/>
                        </a:ext>
                      </a:extLst>
                    </p:cNvPr>
                    <p:cNvPicPr/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6470404" y="714187"/>
                      <a:ext cx="292680" cy="410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8">
                  <p14:nvContentPartPr>
                    <p14:cNvPr id="18" name="Ink 17">
                      <a:extLst>
                        <a:ext uri="{FF2B5EF4-FFF2-40B4-BE49-F238E27FC236}">
                          <a16:creationId xmlns:a16="http://schemas.microsoft.com/office/drawing/2014/main" id="{90189187-44FB-4444-BF97-B7917FEFE63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463924" y="667027"/>
                    <a:ext cx="71640" cy="111960"/>
                  </p14:xfrm>
                </p:contentPart>
              </mc:Choice>
              <mc:Fallback xmlns="">
                <p:pic>
                  <p:nvPicPr>
                    <p:cNvPr id="18" name="Ink 17">
                      <a:extLst>
                        <a:ext uri="{FF2B5EF4-FFF2-40B4-BE49-F238E27FC236}">
                          <a16:creationId xmlns:a16="http://schemas.microsoft.com/office/drawing/2014/main" id="{90189187-44FB-4444-BF97-B7917FEFE63D}"/>
                        </a:ext>
                      </a:extLst>
                    </p:cNvPr>
                    <p:cNvPicPr/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6454924" y="658387"/>
                      <a:ext cx="89280" cy="1296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8506F10-DB4F-48BF-B5F6-35A1BFAE2D21}"/>
                  </a:ext>
                </a:extLst>
              </p:cNvPr>
              <p:cNvGrpSpPr/>
              <p:nvPr/>
            </p:nvGrpSpPr>
            <p:grpSpPr>
              <a:xfrm>
                <a:off x="6336844" y="72667"/>
                <a:ext cx="320760" cy="114120"/>
                <a:chOff x="6336844" y="72667"/>
                <a:chExt cx="320760" cy="11412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20" name="Ink 19">
                      <a:extLst>
                        <a:ext uri="{FF2B5EF4-FFF2-40B4-BE49-F238E27FC236}">
                          <a16:creationId xmlns:a16="http://schemas.microsoft.com/office/drawing/2014/main" id="{2D924596-23FE-4804-80E5-ED24A6DD93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61324" y="123067"/>
                    <a:ext cx="296280" cy="360"/>
                  </p14:xfrm>
                </p:contentPart>
              </mc:Choice>
              <mc:Fallback xmlns="">
                <p:pic>
                  <p:nvPicPr>
                    <p:cNvPr id="20" name="Ink 19">
                      <a:extLst>
                        <a:ext uri="{FF2B5EF4-FFF2-40B4-BE49-F238E27FC236}">
                          <a16:creationId xmlns:a16="http://schemas.microsoft.com/office/drawing/2014/main" id="{2D924596-23FE-4804-80E5-ED24A6DD93A6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>
                      <a:off x="6352324" y="114067"/>
                      <a:ext cx="313920" cy="18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21" name="Ink 20">
                      <a:extLst>
                        <a:ext uri="{FF2B5EF4-FFF2-40B4-BE49-F238E27FC236}">
                          <a16:creationId xmlns:a16="http://schemas.microsoft.com/office/drawing/2014/main" id="{15AC3376-9EDE-42E6-BBB9-5267633D474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6336844" y="72667"/>
                    <a:ext cx="86040" cy="114120"/>
                  </p14:xfrm>
                </p:contentPart>
              </mc:Choice>
              <mc:Fallback xmlns="">
                <p:pic>
                  <p:nvPicPr>
                    <p:cNvPr id="21" name="Ink 20">
                      <a:extLst>
                        <a:ext uri="{FF2B5EF4-FFF2-40B4-BE49-F238E27FC236}">
                          <a16:creationId xmlns:a16="http://schemas.microsoft.com/office/drawing/2014/main" id="{15AC3376-9EDE-42E6-BBB9-5267633D4749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>
                      <a:off x="6328204" y="63667"/>
                      <a:ext cx="1036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E3626BDB-0AE1-4AC2-A363-44B4A6ABB421}"/>
                  </a:ext>
                </a:extLst>
              </p:cNvPr>
              <p:cNvGrpSpPr/>
              <p:nvPr/>
            </p:nvGrpSpPr>
            <p:grpSpPr>
              <a:xfrm>
                <a:off x="5811244" y="1217107"/>
                <a:ext cx="263520" cy="155160"/>
                <a:chOff x="5811244" y="1217107"/>
                <a:chExt cx="263520" cy="1551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23" name="Ink 22">
                      <a:extLst>
                        <a:ext uri="{FF2B5EF4-FFF2-40B4-BE49-F238E27FC236}">
                          <a16:creationId xmlns:a16="http://schemas.microsoft.com/office/drawing/2014/main" id="{A2B6454D-B136-46E8-82EC-34E5A51FEC1A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22764" y="1284067"/>
                    <a:ext cx="252000" cy="23040"/>
                  </p14:xfrm>
                </p:contentPart>
              </mc:Choice>
              <mc:Fallback xmlns="">
                <p:pic>
                  <p:nvPicPr>
                    <p:cNvPr id="23" name="Ink 22">
                      <a:extLst>
                        <a:ext uri="{FF2B5EF4-FFF2-40B4-BE49-F238E27FC236}">
                          <a16:creationId xmlns:a16="http://schemas.microsoft.com/office/drawing/2014/main" id="{A2B6454D-B136-46E8-82EC-34E5A51FEC1A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5813764" y="1275067"/>
                      <a:ext cx="269640" cy="40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24" name="Ink 23">
                      <a:extLst>
                        <a:ext uri="{FF2B5EF4-FFF2-40B4-BE49-F238E27FC236}">
                          <a16:creationId xmlns:a16="http://schemas.microsoft.com/office/drawing/2014/main" id="{ABC767B3-B702-4E0B-AD5D-DB294204DF0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811244" y="1217107"/>
                    <a:ext cx="84240" cy="155160"/>
                  </p14:xfrm>
                </p:contentPart>
              </mc:Choice>
              <mc:Fallback xmlns="">
                <p:pic>
                  <p:nvPicPr>
                    <p:cNvPr id="24" name="Ink 23">
                      <a:extLst>
                        <a:ext uri="{FF2B5EF4-FFF2-40B4-BE49-F238E27FC236}">
                          <a16:creationId xmlns:a16="http://schemas.microsoft.com/office/drawing/2014/main" id="{ABC767B3-B702-4E0B-AD5D-DB294204DF02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>
                      <a:off x="5802604" y="1208107"/>
                      <a:ext cx="101880" cy="17280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B8E73FB-3C82-44D0-8D22-D35A450D4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391989" y="2255656"/>
              <a:ext cx="4867311" cy="2088246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3CDFC14-3D4E-446A-90EF-04C206161BDC}"/>
                </a:ext>
              </a:extLst>
            </p:cNvPr>
            <p:cNvGrpSpPr/>
            <p:nvPr/>
          </p:nvGrpSpPr>
          <p:grpSpPr>
            <a:xfrm>
              <a:off x="8852164" y="2288253"/>
              <a:ext cx="458280" cy="154080"/>
              <a:chOff x="8852164" y="2288253"/>
              <a:chExt cx="458280" cy="1540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25295DF0-A72D-4081-85E1-18024D911983}"/>
                      </a:ext>
                    </a:extLst>
                  </p14:cNvPr>
                  <p14:cNvContentPartPr/>
                  <p14:nvPr/>
                </p14:nvContentPartPr>
                <p14:xfrm>
                  <a:off x="8852164" y="2346933"/>
                  <a:ext cx="412560" cy="360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25295DF0-A72D-4081-85E1-18024D91198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843164" y="2337933"/>
                    <a:ext cx="430200" cy="21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5A012B8C-FF44-4E72-8CF1-672622FCD94B}"/>
                      </a:ext>
                    </a:extLst>
                  </p14:cNvPr>
                  <p14:cNvContentPartPr/>
                  <p14:nvPr/>
                </p14:nvContentPartPr>
                <p14:xfrm>
                  <a:off x="9260044" y="2288253"/>
                  <a:ext cx="50400" cy="15408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5A012B8C-FF44-4E72-8CF1-672622FCD94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9251044" y="2279613"/>
                    <a:ext cx="68040" cy="1717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43AEA5D-3014-4619-A5AB-D2ADCB21BB98}"/>
              </a:ext>
            </a:extLst>
          </p:cNvPr>
          <p:cNvGrpSpPr/>
          <p:nvPr/>
        </p:nvGrpSpPr>
        <p:grpSpPr>
          <a:xfrm>
            <a:off x="850" y="4489057"/>
            <a:ext cx="5915068" cy="2157428"/>
            <a:chOff x="850" y="4489057"/>
            <a:chExt cx="5915068" cy="2157428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EFA083D-B69B-4F5C-87BA-8CA86FAF1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50" y="4489057"/>
              <a:ext cx="5915068" cy="2157428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6275E41-FD85-45E4-A10E-D36C3039DD19}"/>
                    </a:ext>
                  </a:extLst>
                </p14:cNvPr>
                <p14:cNvContentPartPr/>
                <p14:nvPr/>
              </p14:nvContentPartPr>
              <p14:xfrm>
                <a:off x="77884" y="5228227"/>
                <a:ext cx="584280" cy="2876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6275E41-FD85-45E4-A10E-D36C3039DD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884" y="5219227"/>
                  <a:ext cx="601920" cy="30528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C3EBDF-E0B9-47B8-84C4-A84E23F1EF1E}"/>
                </a:ext>
              </a:extLst>
            </p:cNvPr>
            <p:cNvGrpSpPr/>
            <p:nvPr/>
          </p:nvGrpSpPr>
          <p:grpSpPr>
            <a:xfrm>
              <a:off x="1727764" y="6422707"/>
              <a:ext cx="274320" cy="138240"/>
              <a:chOff x="1727764" y="6422707"/>
              <a:chExt cx="274320" cy="138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6">
                <p14:nvContentPartPr>
                  <p14:cNvPr id="36" name="Ink 35">
                    <a:extLst>
                      <a:ext uri="{FF2B5EF4-FFF2-40B4-BE49-F238E27FC236}">
                        <a16:creationId xmlns:a16="http://schemas.microsoft.com/office/drawing/2014/main" id="{109AF50F-B08C-4CA4-9D0D-922131112975}"/>
                      </a:ext>
                    </a:extLst>
                  </p14:cNvPr>
                  <p14:cNvContentPartPr/>
                  <p14:nvPr/>
                </p14:nvContentPartPr>
                <p14:xfrm>
                  <a:off x="1727764" y="6478867"/>
                  <a:ext cx="221400" cy="16920"/>
                </p14:xfrm>
              </p:contentPart>
            </mc:Choice>
            <mc:Fallback xmlns="">
              <p:pic>
                <p:nvPicPr>
                  <p:cNvPr id="36" name="Ink 35">
                    <a:extLst>
                      <a:ext uri="{FF2B5EF4-FFF2-40B4-BE49-F238E27FC236}">
                        <a16:creationId xmlns:a16="http://schemas.microsoft.com/office/drawing/2014/main" id="{109AF50F-B08C-4CA4-9D0D-922131112975}"/>
                      </a:ext>
                    </a:extLst>
                  </p:cNvPr>
                  <p:cNvPicPr/>
                  <p:nvPr/>
                </p:nvPicPr>
                <p:blipFill>
                  <a:blip r:embed="rId27"/>
                  <a:stretch>
                    <a:fillRect/>
                  </a:stretch>
                </p:blipFill>
                <p:spPr>
                  <a:xfrm>
                    <a:off x="1718764" y="6470227"/>
                    <a:ext cx="239040" cy="3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7" name="Ink 36">
                    <a:extLst>
                      <a:ext uri="{FF2B5EF4-FFF2-40B4-BE49-F238E27FC236}">
                        <a16:creationId xmlns:a16="http://schemas.microsoft.com/office/drawing/2014/main" id="{D2BEE271-73BC-4A25-99D8-41A562299D86}"/>
                      </a:ext>
                    </a:extLst>
                  </p14:cNvPr>
                  <p14:cNvContentPartPr/>
                  <p14:nvPr/>
                </p14:nvContentPartPr>
                <p14:xfrm>
                  <a:off x="1918204" y="6422707"/>
                  <a:ext cx="83880" cy="138240"/>
                </p14:xfrm>
              </p:contentPart>
            </mc:Choice>
            <mc:Fallback xmlns="">
              <p:pic>
                <p:nvPicPr>
                  <p:cNvPr id="37" name="Ink 36">
                    <a:extLst>
                      <a:ext uri="{FF2B5EF4-FFF2-40B4-BE49-F238E27FC236}">
                        <a16:creationId xmlns:a16="http://schemas.microsoft.com/office/drawing/2014/main" id="{D2BEE271-73BC-4A25-99D8-41A562299D86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1909564" y="6413707"/>
                    <a:ext cx="101520" cy="155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E633FF-A1D8-4412-8EAA-8EBFEE13C578}"/>
              </a:ext>
            </a:extLst>
          </p:cNvPr>
          <p:cNvGrpSpPr/>
          <p:nvPr/>
        </p:nvGrpSpPr>
        <p:grpSpPr>
          <a:xfrm>
            <a:off x="8377209" y="0"/>
            <a:ext cx="3814791" cy="4891123"/>
            <a:chOff x="8377209" y="0"/>
            <a:chExt cx="3814791" cy="48911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71AB36-D507-4BF2-AE4A-240634070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10344136" y="0"/>
              <a:ext cx="1847864" cy="489112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719E191-9C69-4CE2-92A4-8E86F00D7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377209" y="2454"/>
              <a:ext cx="1966927" cy="22526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63456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6FEC86-B9FD-4185-B977-3E3ED30E3418}"/>
              </a:ext>
            </a:extLst>
          </p:cNvPr>
          <p:cNvSpPr txBox="1"/>
          <p:nvPr/>
        </p:nvSpPr>
        <p:spPr>
          <a:xfrm>
            <a:off x="0" y="0"/>
            <a:ext cx="62998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Sort</a:t>
            </a:r>
          </a:p>
          <a:p>
            <a:r>
              <a:rPr lang="en-SG" dirty="0"/>
              <a:t>Create Parameter: Sort By, Sort Order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Create calculated field: Sort Field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[Sort By]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"Percentage" THEN [Percentage]*[Sort Order]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"Alphabetical" THEN MIN(ASCII([Country]))*[Sort Order]</a:t>
            </a:r>
          </a:p>
          <a:p>
            <a:pPr lvl="1"/>
            <a:r>
              <a:rPr lang="en-US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END</a:t>
            </a:r>
            <a:endParaRPr lang="en-SG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220042-2868-429D-8850-03026AE779BB}"/>
              </a:ext>
            </a:extLst>
          </p:cNvPr>
          <p:cNvGrpSpPr/>
          <p:nvPr/>
        </p:nvGrpSpPr>
        <p:grpSpPr>
          <a:xfrm>
            <a:off x="0" y="2308324"/>
            <a:ext cx="5963740" cy="3390497"/>
            <a:chOff x="0" y="2031325"/>
            <a:chExt cx="5963740" cy="339049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594DD2E-F0A3-479A-803C-49FF13481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031325"/>
              <a:ext cx="2981870" cy="33450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095C010-9272-4783-A07C-6E2262964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1870" y="2031325"/>
              <a:ext cx="2981870" cy="3390497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B22182F-8367-45EC-A8A9-379A40CA1B14}"/>
              </a:ext>
            </a:extLst>
          </p:cNvPr>
          <p:cNvGrpSpPr/>
          <p:nvPr/>
        </p:nvGrpSpPr>
        <p:grpSpPr>
          <a:xfrm>
            <a:off x="6096000" y="0"/>
            <a:ext cx="4938748" cy="3357587"/>
            <a:chOff x="6096000" y="0"/>
            <a:chExt cx="4938748" cy="33575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713244B-4DC2-4539-9786-BF63E726C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0"/>
              <a:ext cx="2319354" cy="12858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9F1934-EFF1-4700-9E32-E510998C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5354" y="0"/>
              <a:ext cx="2619394" cy="335758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3AFE91-9CC7-4302-AFAE-A3628116E373}"/>
                </a:ext>
              </a:extLst>
            </p:cNvPr>
            <p:cNvSpPr txBox="1"/>
            <p:nvPr/>
          </p:nvSpPr>
          <p:spPr>
            <a:xfrm>
              <a:off x="8503685" y="2024274"/>
              <a:ext cx="723275" cy="261610"/>
            </a:xfrm>
            <a:prstGeom prst="rect">
              <a:avLst/>
            </a:prstGeom>
            <a:solidFill>
              <a:srgbClr val="FAFAFA"/>
            </a:solidFill>
          </p:spPr>
          <p:txBody>
            <a:bodyPr wrap="none" rtlCol="0">
              <a:spAutoFit/>
            </a:bodyPr>
            <a:lstStyle/>
            <a:p>
              <a:r>
                <a:rPr lang="en-SG" sz="1100" dirty="0"/>
                <a:t>Sort Field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72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6ECBA5-F608-430F-85CD-5ECC428CE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75" y="0"/>
            <a:ext cx="10780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26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7391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036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44DFF3-B055-4393-9E97-294C98135729}"/>
              </a:ext>
            </a:extLst>
          </p:cNvPr>
          <p:cNvSpPr txBox="1"/>
          <p:nvPr/>
        </p:nvSpPr>
        <p:spPr>
          <a:xfrm>
            <a:off x="935611" y="0"/>
            <a:ext cx="1032077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Git Clone</a:t>
            </a:r>
          </a:p>
          <a:p>
            <a:r>
              <a:rPr lang="en-SG" dirty="0"/>
              <a:t>Clean data and collate in one file (alternatively create union in Tableau)</a:t>
            </a:r>
          </a:p>
          <a:p>
            <a:r>
              <a:rPr lang="en-SG" dirty="0"/>
              <a:t>Data files with survey responses and attributes (including Spain)</a:t>
            </a:r>
          </a:p>
          <a:p>
            <a:r>
              <a:rPr lang="en-SG" dirty="0"/>
              <a:t>Get rows with survey responses</a:t>
            </a:r>
          </a:p>
          <a:p>
            <a:r>
              <a:rPr lang="en-SG" dirty="0"/>
              <a:t>Add column “Country” to identify</a:t>
            </a:r>
          </a:p>
          <a:p>
            <a:r>
              <a:rPr lang="en-SG" dirty="0"/>
              <a:t>Merge employment status columns into one (Denmark, Finland, Norway, Sweden)</a:t>
            </a:r>
          </a:p>
          <a:p>
            <a:r>
              <a:rPr lang="en-SG" dirty="0"/>
              <a:t>Rename values under </a:t>
            </a:r>
            <a:r>
              <a:rPr lang="en-SG" dirty="0" err="1"/>
              <a:t>employment_status</a:t>
            </a:r>
            <a:endParaRPr lang="en-SG" dirty="0"/>
          </a:p>
          <a:p>
            <a:r>
              <a:rPr lang="en-SG" dirty="0"/>
              <a:t>Rename “1 – Strongly agree” with “1”, “5 – Strongly disagree” with “5” to build diverging stacked bar chart</a:t>
            </a:r>
          </a:p>
          <a:p>
            <a:r>
              <a:rPr lang="en-SG" dirty="0"/>
              <a:t>Rename “8” with “8 or more” under </a:t>
            </a:r>
            <a:r>
              <a:rPr lang="en-SG" dirty="0" err="1"/>
              <a:t>household_size</a:t>
            </a:r>
            <a:endParaRPr lang="en-SG" dirty="0"/>
          </a:p>
          <a:p>
            <a:r>
              <a:rPr lang="en-SG" dirty="0"/>
              <a:t>Rename “5”, “6”, “7”, “8” with “5 or more”, “Don’t know” with “Prefer not to say” under </a:t>
            </a:r>
            <a:r>
              <a:rPr lang="en-SG" dirty="0" err="1"/>
              <a:t>household_children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F91B46-CB52-4ABD-9AE7-C4066E0BD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459" y="2862322"/>
            <a:ext cx="9531077" cy="20743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3CEF59-3B35-455D-84D6-F5286B9D6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10" y="4936638"/>
            <a:ext cx="3572500" cy="1742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B431C1-FA56-4360-8B87-B82EB978C5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110" y="4936638"/>
            <a:ext cx="4672047" cy="11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237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6684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CFD7-45BB-4CB4-B752-35B7DE469F10}"/>
              </a:ext>
            </a:extLst>
          </p:cNvPr>
          <p:cNvSpPr txBox="1"/>
          <p:nvPr/>
        </p:nvSpPr>
        <p:spPr>
          <a:xfrm>
            <a:off x="0" y="0"/>
            <a:ext cx="2360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Funnel plot</a:t>
            </a:r>
          </a:p>
          <a:p>
            <a:r>
              <a:rPr lang="en-SG" dirty="0"/>
              <a:t>Normality check</a:t>
            </a:r>
          </a:p>
          <a:p>
            <a:endParaRPr lang="en-SG" dirty="0"/>
          </a:p>
          <a:p>
            <a:endParaRPr lang="en-SG" dirty="0"/>
          </a:p>
          <a:p>
            <a:r>
              <a:rPr lang="en-SG" dirty="0"/>
              <a:t>Create calculated fields</a:t>
            </a:r>
          </a:p>
          <a:p>
            <a:pPr marL="285750" indent="-285750">
              <a:buFontTx/>
              <a:buChar char="-"/>
            </a:pPr>
            <a:r>
              <a:rPr lang="en-SG" dirty="0"/>
              <a:t>Percentage</a:t>
            </a:r>
          </a:p>
          <a:p>
            <a:pPr marL="285750" indent="-285750">
              <a:buFontTx/>
              <a:buChar char="-"/>
            </a:pPr>
            <a:r>
              <a:rPr lang="en-SG" dirty="0"/>
              <a:t>Total Count</a:t>
            </a:r>
          </a:p>
          <a:p>
            <a:pPr marL="285750" indent="-285750">
              <a:buFontTx/>
              <a:buChar char="-"/>
            </a:pPr>
            <a:r>
              <a:rPr lang="en-SG" dirty="0"/>
              <a:t>Fit Mean</a:t>
            </a:r>
          </a:p>
          <a:p>
            <a:pPr marL="285750" indent="-285750">
              <a:buFontTx/>
              <a:buChar char="-"/>
            </a:pPr>
            <a:r>
              <a:rPr lang="en-SG" dirty="0"/>
              <a:t>Two </a:t>
            </a:r>
            <a:r>
              <a:rPr lang="en-SG" dirty="0" err="1"/>
              <a:t>Sigmas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Three </a:t>
            </a:r>
            <a:r>
              <a:rPr lang="en-SG" dirty="0" err="1"/>
              <a:t>Sigmas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D2E81-FF60-4F53-952C-EAC68380D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705" y="0"/>
            <a:ext cx="7320016" cy="15001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1DBBB0-0CFE-42D7-AE1E-81089D4DA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7705" y="1500199"/>
            <a:ext cx="2623842" cy="29427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B11BCDB-0216-4125-AB10-19280365B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547" y="1500199"/>
            <a:ext cx="2623842" cy="29293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5E11D6-4E05-4E79-AA75-8C7639D13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7705" y="4442976"/>
            <a:ext cx="5247684" cy="181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253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333BA0-8ADD-49B6-855A-E6872CD5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374204" cy="39841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BA1FA48-34E1-4AB1-B052-B86839EF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205" y="0"/>
            <a:ext cx="3214711" cy="408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21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EEA51-EB5B-4546-8B27-5EEB7138DE5A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Save as cleaned.xlsx, Import into Tableau</a:t>
            </a:r>
          </a:p>
          <a:p>
            <a:r>
              <a:rPr lang="en-SG" dirty="0"/>
              <a:t>Change data type of Record No, Household Size, Household Children to String</a:t>
            </a:r>
          </a:p>
          <a:p>
            <a:r>
              <a:rPr lang="en-SG" dirty="0"/>
              <a:t>Rename vac_1, vac2_1, vac2_2, vac2_3, vac2_6, vac_3 to survey questions, pivot</a:t>
            </a:r>
          </a:p>
          <a:p>
            <a:r>
              <a:rPr lang="en-SG" dirty="0"/>
              <a:t>Rename columns to Survey Question, Survey Response</a:t>
            </a:r>
          </a:p>
          <a:p>
            <a:r>
              <a:rPr lang="en-SG" dirty="0"/>
              <a:t>Age, Country, Employment Status, Gender, Household Children, Household Size, Survey Questions, Survey Responses should be under dimensions</a:t>
            </a:r>
          </a:p>
          <a:p>
            <a:r>
              <a:rPr lang="en-SG" dirty="0"/>
              <a:t>Edit aliases for Survey Responses</a:t>
            </a:r>
          </a:p>
        </p:txBody>
      </p:sp>
      <p:graphicFrame>
        <p:nvGraphicFramePr>
          <p:cNvPr id="3" name="Table 5">
            <a:extLst>
              <a:ext uri="{FF2B5EF4-FFF2-40B4-BE49-F238E27FC236}">
                <a16:creationId xmlns:a16="http://schemas.microsoft.com/office/drawing/2014/main" id="{AC47CE30-B256-4200-810F-DD2398B5B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911982"/>
              </p:ext>
            </p:extLst>
          </p:nvPr>
        </p:nvGraphicFramePr>
        <p:xfrm>
          <a:off x="0" y="2031325"/>
          <a:ext cx="8619500" cy="1828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7641">
                  <a:extLst>
                    <a:ext uri="{9D8B030D-6E8A-4147-A177-3AD203B41FA5}">
                      <a16:colId xmlns:a16="http://schemas.microsoft.com/office/drawing/2014/main" val="2740968848"/>
                    </a:ext>
                  </a:extLst>
                </a:gridCol>
                <a:gridCol w="7761859">
                  <a:extLst>
                    <a:ext uri="{9D8B030D-6E8A-4147-A177-3AD203B41FA5}">
                      <a16:colId xmlns:a16="http://schemas.microsoft.com/office/drawing/2014/main" val="476298799"/>
                    </a:ext>
                  </a:extLst>
                </a:gridCol>
              </a:tblGrid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a Covid-19 vaccine were made available to me this week, I would definitely get it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854261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 am worried about getting Covid-19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31142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 am worried about potential side effects of a Covid-19 vaccine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2781598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 believe government health authorities in my country will provide me with an effective Covid-19 vaccine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432826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vac2_6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I do not get a Covid-19 vaccine when it is available, I will regret it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821"/>
                  </a:ext>
                </a:extLst>
              </a:tr>
              <a:tr h="120525">
                <a:tc>
                  <a:txBody>
                    <a:bodyPr/>
                    <a:lstStyle/>
                    <a:p>
                      <a:r>
                        <a:rPr lang="en-SG" sz="1400" dirty="0"/>
                        <a:t>vac_3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If a Covid-19 vaccine becomes available to me in 2021, I definitely intend to get it</a:t>
                      </a:r>
                      <a:endParaRPr lang="en-SG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232801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5FC3F6D-752A-47B5-BF79-BE4B00E9D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5295522"/>
            <a:ext cx="5912746" cy="1562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97BCD-4A00-4F41-99C4-77D55D609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860125"/>
            <a:ext cx="1340367" cy="246950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4C5C41E-EAE0-4550-A3BC-9051549D0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860125"/>
            <a:ext cx="6095999" cy="142950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DECFFC2-7573-4DAE-A664-4DB537B3D17E}"/>
              </a:ext>
            </a:extLst>
          </p:cNvPr>
          <p:cNvGrpSpPr/>
          <p:nvPr/>
        </p:nvGrpSpPr>
        <p:grpSpPr>
          <a:xfrm>
            <a:off x="7276121" y="3860125"/>
            <a:ext cx="3913634" cy="2469501"/>
            <a:chOff x="7276121" y="3860125"/>
            <a:chExt cx="3913634" cy="2469501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9F5396B-FCF9-4648-AEF9-92426536C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6121" y="3860125"/>
              <a:ext cx="2063031" cy="246950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B1FBA6-F076-4256-93DD-D4CCC19F7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6488" y="3870399"/>
              <a:ext cx="2573267" cy="13130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0761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C75996-F8F1-43CD-8F3A-593095704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2667489" cy="3429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5C5CB3E-89BA-49BA-8E13-5A69A89DB8F6}"/>
              </a:ext>
            </a:extLst>
          </p:cNvPr>
          <p:cNvGrpSpPr/>
          <p:nvPr/>
        </p:nvGrpSpPr>
        <p:grpSpPr>
          <a:xfrm>
            <a:off x="2667489" y="0"/>
            <a:ext cx="7904151" cy="3966140"/>
            <a:chOff x="2667489" y="0"/>
            <a:chExt cx="7904151" cy="396614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29F48-828D-4E92-B94F-79208363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67489" y="0"/>
              <a:ext cx="7904151" cy="39661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2A2B3C-FF25-4D02-9B40-84E50919AB84}"/>
                </a:ext>
              </a:extLst>
            </p:cNvPr>
            <p:cNvSpPr/>
            <p:nvPr/>
          </p:nvSpPr>
          <p:spPr>
            <a:xfrm>
              <a:off x="2720761" y="802204"/>
              <a:ext cx="1178061" cy="122294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89CCDF43-EE36-4314-8F1B-5AD3A9158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0874"/>
            <a:ext cx="1519249" cy="346712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8A22DCF-C335-447B-A532-8410D249BF58}"/>
              </a:ext>
            </a:extLst>
          </p:cNvPr>
          <p:cNvGrpSpPr/>
          <p:nvPr/>
        </p:nvGrpSpPr>
        <p:grpSpPr>
          <a:xfrm>
            <a:off x="2667489" y="3966140"/>
            <a:ext cx="5225735" cy="2790845"/>
            <a:chOff x="2667489" y="3966140"/>
            <a:chExt cx="5225735" cy="279084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EA9D919-2BAA-4F29-93B4-F82042F52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7489" y="3966140"/>
              <a:ext cx="1847864" cy="279084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07404A-2B82-44BD-9979-3CE7CF3503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5353" y="3970318"/>
              <a:ext cx="3377871" cy="278666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FA06437-EDE6-4E0C-B5E5-AB2E6AD50159}"/>
              </a:ext>
            </a:extLst>
          </p:cNvPr>
          <p:cNvGrpSpPr/>
          <p:nvPr/>
        </p:nvGrpSpPr>
        <p:grpSpPr>
          <a:xfrm>
            <a:off x="7893224" y="3966140"/>
            <a:ext cx="3612472" cy="2075278"/>
            <a:chOff x="8358609" y="4030367"/>
            <a:chExt cx="3612472" cy="207527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7354CF2-C5AB-4C35-8BB3-F5C420F74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294896" y="4030367"/>
              <a:ext cx="1676185" cy="207527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088BE8B-E57D-40D0-B83D-3AA4CFDFE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58609" y="4030367"/>
              <a:ext cx="1936287" cy="2075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48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CFD7-45BB-4CB4-B752-35B7DE469F10}"/>
              </a:ext>
            </a:extLst>
          </p:cNvPr>
          <p:cNvSpPr txBox="1"/>
          <p:nvPr/>
        </p:nvSpPr>
        <p:spPr>
          <a:xfrm>
            <a:off x="0" y="0"/>
            <a:ext cx="581176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Diverging stacked bar chart</a:t>
            </a:r>
          </a:p>
          <a:p>
            <a:r>
              <a:rPr lang="en-SG" dirty="0"/>
              <a:t>Create calculated fields</a:t>
            </a:r>
          </a:p>
          <a:p>
            <a:pPr marL="285750" indent="-285750">
              <a:buFontTx/>
              <a:buChar char="-"/>
            </a:pPr>
            <a:r>
              <a:rPr lang="en-SG" dirty="0"/>
              <a:t>Number of Records: 1</a:t>
            </a:r>
          </a:p>
          <a:p>
            <a:pPr marL="285750" indent="-285750">
              <a:buFontTx/>
              <a:buChar char="-"/>
            </a:pPr>
            <a:r>
              <a:rPr lang="en-SG" dirty="0"/>
              <a:t>Total Count: </a:t>
            </a:r>
            <a:r>
              <a:rPr lang="en-US" dirty="0"/>
              <a:t>TOTAL(SUM([Number of Records]))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Count Negative i.e. &gt;3 (strongly disagree/disagree)</a:t>
            </a:r>
          </a:p>
          <a:p>
            <a:pPr lvl="1"/>
            <a:r>
              <a:rPr lang="en-US" dirty="0"/>
              <a:t>IF [Survey Response]&gt;3 THEN 1</a:t>
            </a:r>
          </a:p>
          <a:p>
            <a:pPr lvl="1"/>
            <a:r>
              <a:rPr lang="en-US" dirty="0"/>
              <a:t>ELSEIF [Survey Response]=3 THEN 0.5</a:t>
            </a:r>
          </a:p>
          <a:p>
            <a:pPr lvl="1"/>
            <a:r>
              <a:rPr lang="en-US" dirty="0"/>
              <a:t>ELSE 0</a:t>
            </a:r>
          </a:p>
          <a:p>
            <a:pPr lvl="1"/>
            <a:r>
              <a:rPr lang="en-US" dirty="0"/>
              <a:t>END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Total Count Negative : TOTAL(SUM([Count Negative]))</a:t>
            </a:r>
          </a:p>
          <a:p>
            <a:pPr marL="285750" indent="-285750">
              <a:buFontTx/>
              <a:buChar char="-"/>
            </a:pPr>
            <a:r>
              <a:rPr lang="en-SG" dirty="0"/>
              <a:t>Percentage: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SUM([Number of Records])/[Total Count]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Gantt Start: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-[Total Count </a:t>
            </a:r>
            <a:r>
              <a:rPr lang="en-SG" dirty="0"/>
              <a:t>Negative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]/[Total Count]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Gantt Percent: 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PREVIOUS_VALUE([Gantt Start])+ZN(LOOKUP([Percentage],-1))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61B4A8-6017-4FD1-9B43-72154D7C4B5E}"/>
              </a:ext>
            </a:extLst>
          </p:cNvPr>
          <p:cNvSpPr txBox="1"/>
          <p:nvPr/>
        </p:nvSpPr>
        <p:spPr>
          <a:xfrm>
            <a:off x="5811769" y="0"/>
            <a:ext cx="63802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Survey Response</a:t>
            </a:r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 under Detail/Colour</a:t>
            </a: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Gantt Percent under Columns, Compute Using </a:t>
            </a:r>
            <a:r>
              <a:rPr lang="en-US" dirty="0"/>
              <a:t>Survey Response</a:t>
            </a:r>
            <a:endParaRPr lang="en-SG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Country under Rows</a:t>
            </a: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Change to Gantt Bar</a:t>
            </a:r>
          </a:p>
          <a:p>
            <a:r>
              <a:rPr lang="en-SG" dirty="0">
                <a:latin typeface="Calibri" panose="020F0502020204030204" pitchFamily="34" charset="0"/>
                <a:cs typeface="Times New Roman" panose="02020603050405020304" pitchFamily="18" charset="0"/>
              </a:rPr>
              <a:t>Percentage under Size</a:t>
            </a:r>
            <a:endParaRPr lang="en-US" dirty="0"/>
          </a:p>
          <a:p>
            <a:r>
              <a:rPr lang="en-US" dirty="0"/>
              <a:t>Edit </a:t>
            </a:r>
            <a:r>
              <a:rPr lang="en-US" dirty="0" err="1"/>
              <a:t>Colour</a:t>
            </a:r>
            <a:r>
              <a:rPr lang="en-US" dirty="0"/>
              <a:t> for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Good practice to view negative on left and positive on right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Manual Sort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Format axis for Gantt Percent to Percentage with 0 decimal place, edit tick marks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Survey Question (Single Value Dropdown) under Filters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Show Filter, Survey Question (Customize and not show All)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15F15F-1E0B-4A15-B87A-3E162E791162}"/>
              </a:ext>
            </a:extLst>
          </p:cNvPr>
          <p:cNvGrpSpPr/>
          <p:nvPr/>
        </p:nvGrpSpPr>
        <p:grpSpPr>
          <a:xfrm>
            <a:off x="0" y="3970318"/>
            <a:ext cx="6606295" cy="2363165"/>
            <a:chOff x="0" y="3970318"/>
            <a:chExt cx="6606295" cy="23631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7E5F699-1656-4D60-AFFF-1194776AE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7733" y="3970318"/>
              <a:ext cx="2378562" cy="137623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6FEA3F5-997B-403F-84B3-87519A9F4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14526" y="3970319"/>
              <a:ext cx="2413207" cy="2363164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86121B2-554D-4ED7-8118-3D5E43A381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970318"/>
              <a:ext cx="1814526" cy="16526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67C1171-E05A-4D20-ACF4-987172303C1A}"/>
                </a:ext>
              </a:extLst>
            </p:cNvPr>
            <p:cNvGrpSpPr/>
            <p:nvPr/>
          </p:nvGrpSpPr>
          <p:grpSpPr>
            <a:xfrm>
              <a:off x="150964" y="4049587"/>
              <a:ext cx="298440" cy="161640"/>
              <a:chOff x="150964" y="4049587"/>
              <a:chExt cx="298440" cy="161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7A0A7FFE-E9E6-4B6E-948E-28D66E63783B}"/>
                      </a:ext>
                    </a:extLst>
                  </p14:cNvPr>
                  <p14:cNvContentPartPr/>
                  <p14:nvPr/>
                </p14:nvContentPartPr>
                <p14:xfrm>
                  <a:off x="150964" y="4128067"/>
                  <a:ext cx="280440" cy="11880"/>
                </p14:xfrm>
              </p:contentPart>
            </mc:Choice>
            <mc:Fallback xmlns="">
              <p:pic>
                <p:nvPicPr>
                  <p:cNvPr id="29" name="Ink 28">
                    <a:extLst>
                      <a:ext uri="{FF2B5EF4-FFF2-40B4-BE49-F238E27FC236}">
                        <a16:creationId xmlns:a16="http://schemas.microsoft.com/office/drawing/2014/main" id="{7A0A7FFE-E9E6-4B6E-948E-28D66E63783B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142324" y="4119067"/>
                    <a:ext cx="298080" cy="2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E0CDA1ED-2AFA-4AFE-AB40-E660134A2ED4}"/>
                      </a:ext>
                    </a:extLst>
                  </p14:cNvPr>
                  <p14:cNvContentPartPr/>
                  <p14:nvPr/>
                </p14:nvContentPartPr>
                <p14:xfrm>
                  <a:off x="412684" y="4049587"/>
                  <a:ext cx="36720" cy="161640"/>
                </p14:xfrm>
              </p:contentPart>
            </mc:Choice>
            <mc:Fallback xmlns="">
              <p:pic>
                <p:nvPicPr>
                  <p:cNvPr id="30" name="Ink 29">
                    <a:extLst>
                      <a:ext uri="{FF2B5EF4-FFF2-40B4-BE49-F238E27FC236}">
                        <a16:creationId xmlns:a16="http://schemas.microsoft.com/office/drawing/2014/main" id="{E0CDA1ED-2AFA-4AFE-AB40-E660134A2ED4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3684" y="4040947"/>
                    <a:ext cx="54360" cy="1792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BEC706B-BA56-4C0C-A468-471434034735}"/>
                </a:ext>
              </a:extLst>
            </p:cNvPr>
            <p:cNvGrpSpPr/>
            <p:nvPr/>
          </p:nvGrpSpPr>
          <p:grpSpPr>
            <a:xfrm>
              <a:off x="139804" y="4823947"/>
              <a:ext cx="314280" cy="144720"/>
              <a:chOff x="139804" y="4823947"/>
              <a:chExt cx="314280" cy="1447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">
                <p14:nvContentPartPr>
                  <p14:cNvPr id="32" name="Ink 31">
                    <a:extLst>
                      <a:ext uri="{FF2B5EF4-FFF2-40B4-BE49-F238E27FC236}">
                        <a16:creationId xmlns:a16="http://schemas.microsoft.com/office/drawing/2014/main" id="{686A4455-440D-4C0F-AD5B-38A500C350C0}"/>
                      </a:ext>
                    </a:extLst>
                  </p14:cNvPr>
                  <p14:cNvContentPartPr/>
                  <p14:nvPr/>
                </p14:nvContentPartPr>
                <p14:xfrm>
                  <a:off x="139804" y="4885507"/>
                  <a:ext cx="292320" cy="6480"/>
                </p14:xfrm>
              </p:contentPart>
            </mc:Choice>
            <mc:Fallback xmlns="">
              <p:pic>
                <p:nvPicPr>
                  <p:cNvPr id="32" name="Ink 31">
                    <a:extLst>
                      <a:ext uri="{FF2B5EF4-FFF2-40B4-BE49-F238E27FC236}">
                        <a16:creationId xmlns:a16="http://schemas.microsoft.com/office/drawing/2014/main" id="{686A4455-440D-4C0F-AD5B-38A500C350C0}"/>
                      </a:ext>
                    </a:extLst>
                  </p:cNvPr>
                  <p:cNvPicPr/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131164" y="4876507"/>
                    <a:ext cx="309960" cy="24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33" name="Ink 32">
                    <a:extLst>
                      <a:ext uri="{FF2B5EF4-FFF2-40B4-BE49-F238E27FC236}">
                        <a16:creationId xmlns:a16="http://schemas.microsoft.com/office/drawing/2014/main" id="{DFB25160-4E21-450C-B5AA-44FE26436778}"/>
                      </a:ext>
                    </a:extLst>
                  </p14:cNvPr>
                  <p14:cNvContentPartPr/>
                  <p14:nvPr/>
                </p14:nvContentPartPr>
                <p14:xfrm>
                  <a:off x="405484" y="4823947"/>
                  <a:ext cx="48600" cy="144720"/>
                </p14:xfrm>
              </p:contentPart>
            </mc:Choice>
            <mc:Fallback xmlns="">
              <p:pic>
                <p:nvPicPr>
                  <p:cNvPr id="33" name="Ink 32">
                    <a:extLst>
                      <a:ext uri="{FF2B5EF4-FFF2-40B4-BE49-F238E27FC236}">
                        <a16:creationId xmlns:a16="http://schemas.microsoft.com/office/drawing/2014/main" id="{DFB25160-4E21-450C-B5AA-44FE26436778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396484" y="4815307"/>
                    <a:ext cx="66240" cy="1623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C01058A-44B5-4FE2-9962-D73C664D222A}"/>
              </a:ext>
            </a:extLst>
          </p:cNvPr>
          <p:cNvGrpSpPr/>
          <p:nvPr/>
        </p:nvGrpSpPr>
        <p:grpSpPr>
          <a:xfrm>
            <a:off x="5734002" y="3970318"/>
            <a:ext cx="6457998" cy="2243876"/>
            <a:chOff x="5348036" y="4122582"/>
            <a:chExt cx="6457998" cy="2243876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E550E18-9CB3-473C-97D1-1E9C193BF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48036" y="4122582"/>
              <a:ext cx="2133616" cy="1223971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C387684-C0D9-4887-83C3-839DCB652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481652" y="4128067"/>
              <a:ext cx="4324382" cy="2238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606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9FCFD7-45BB-4CB4-B752-35B7DE469F10}"/>
              </a:ext>
            </a:extLst>
          </p:cNvPr>
          <p:cNvSpPr txBox="1"/>
          <p:nvPr/>
        </p:nvSpPr>
        <p:spPr>
          <a:xfrm>
            <a:off x="0" y="0"/>
            <a:ext cx="5811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Number of Records under Detail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Tooltip</a:t>
            </a:r>
          </a:p>
          <a:p>
            <a:r>
              <a:rPr lang="en-SG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Edit Title: Responses from Each Country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graph to fit height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4489397-CD6A-499B-B7D0-E1973AD732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200329"/>
            <a:ext cx="5435912" cy="19881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3C189FA-E07A-498F-AD38-9557933BF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88517"/>
            <a:ext cx="5157825" cy="98584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DE0C14C-FB64-438D-82BD-ED8CE743B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170155"/>
            <a:ext cx="1042995" cy="95250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59E8C24-FE0C-4A6B-8EB4-4B38B2BD68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913" y="0"/>
            <a:ext cx="6756087" cy="554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2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C9875DA7-6C59-4EF2-8BA9-9C5139F6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8144"/>
            <a:ext cx="1900251" cy="250985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231E6BB-398B-4ADC-A77A-207296C5A43B}"/>
              </a:ext>
            </a:extLst>
          </p:cNvPr>
          <p:cNvGrpSpPr/>
          <p:nvPr/>
        </p:nvGrpSpPr>
        <p:grpSpPr>
          <a:xfrm>
            <a:off x="1900251" y="4348144"/>
            <a:ext cx="5522182" cy="1283467"/>
            <a:chOff x="5233958" y="2666994"/>
            <a:chExt cx="5522182" cy="12834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3CB1FD-BF1E-4E7A-A03C-C1DCDD37C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33958" y="2666994"/>
              <a:ext cx="2121732" cy="12834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C3F257E-FD01-4530-9751-4D3197A41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5690" y="2666994"/>
              <a:ext cx="3400450" cy="85249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64D5298-BB2A-4E6C-8343-322642C8A32D}"/>
              </a:ext>
            </a:extLst>
          </p:cNvPr>
          <p:cNvGrpSpPr/>
          <p:nvPr/>
        </p:nvGrpSpPr>
        <p:grpSpPr>
          <a:xfrm>
            <a:off x="5324425" y="0"/>
            <a:ext cx="6867575" cy="4386295"/>
            <a:chOff x="2662212" y="1235852"/>
            <a:chExt cx="6867575" cy="438629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0A57523-61EC-4C22-BC12-DE7544030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2212" y="1235852"/>
              <a:ext cx="6867575" cy="438629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6CADC6-6879-47BC-9A0D-554EA56DB025}"/>
                </a:ext>
              </a:extLst>
            </p:cNvPr>
            <p:cNvSpPr/>
            <p:nvPr/>
          </p:nvSpPr>
          <p:spPr>
            <a:xfrm>
              <a:off x="2731980" y="2224104"/>
              <a:ext cx="1413674" cy="1371788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B04BE52-6473-4891-8FDB-8210F4ECFF95}"/>
              </a:ext>
            </a:extLst>
          </p:cNvPr>
          <p:cNvGrpSpPr/>
          <p:nvPr/>
        </p:nvGrpSpPr>
        <p:grpSpPr>
          <a:xfrm>
            <a:off x="0" y="0"/>
            <a:ext cx="7881715" cy="3803455"/>
            <a:chOff x="81125" y="582840"/>
            <a:chExt cx="7881715" cy="380345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6A55B57-D4F8-4EE9-BAAF-DE887AEF363B}"/>
                </a:ext>
              </a:extLst>
            </p:cNvPr>
            <p:cNvGrpSpPr/>
            <p:nvPr/>
          </p:nvGrpSpPr>
          <p:grpSpPr>
            <a:xfrm>
              <a:off x="81125" y="582840"/>
              <a:ext cx="7881715" cy="3803455"/>
              <a:chOff x="-942741" y="185861"/>
              <a:chExt cx="7881715" cy="3803455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1B8949-9501-4318-8489-A4B1297DC5AF}"/>
                  </a:ext>
                </a:extLst>
              </p:cNvPr>
              <p:cNvGrpSpPr/>
              <p:nvPr/>
            </p:nvGrpSpPr>
            <p:grpSpPr>
              <a:xfrm>
                <a:off x="-942741" y="185861"/>
                <a:ext cx="5500448" cy="3803455"/>
                <a:chOff x="0" y="0"/>
                <a:chExt cx="5500448" cy="3803455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CB7F1133-078D-4645-8DDA-AEFB6DA09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09803" y="0"/>
                  <a:ext cx="3390645" cy="380345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0002F06B-BE32-43AC-80F6-DE7FBCDEBC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0" y="0"/>
                  <a:ext cx="2109803" cy="2224104"/>
                </a:xfrm>
                <a:prstGeom prst="rect">
                  <a:avLst/>
                </a:prstGeom>
              </p:spPr>
            </p:pic>
          </p:grp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106D19B8-4EE9-4647-872D-0332A41ECC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557707" y="185861"/>
                <a:ext cx="2381267" cy="3271861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A542E8E-AC1C-40D0-A0BA-74F41A60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95290" y="3240334"/>
              <a:ext cx="1504961" cy="614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2857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44567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Dot plot with error bars</a:t>
            </a:r>
          </a:p>
          <a:p>
            <a:r>
              <a:rPr lang="en-SG" dirty="0"/>
              <a:t>Assume normal distribution</a:t>
            </a:r>
          </a:p>
          <a:p>
            <a:r>
              <a:rPr lang="en-SG" dirty="0"/>
              <a:t>Create Parameter: Confidence Interval</a:t>
            </a:r>
          </a:p>
          <a:p>
            <a:r>
              <a:rPr lang="en-SG" dirty="0"/>
              <a:t>Create calculated field</a:t>
            </a:r>
          </a:p>
          <a:p>
            <a:pPr marL="285750" indent="-285750">
              <a:buFontTx/>
              <a:buChar char="-"/>
            </a:pPr>
            <a:r>
              <a:rPr lang="en-SG" dirty="0"/>
              <a:t>Z</a:t>
            </a:r>
          </a:p>
          <a:p>
            <a:pPr lvl="1"/>
            <a:r>
              <a:rPr lang="en-US" dirty="0"/>
              <a:t>IF [Confidence Interval]="95%" THEN 1.959964</a:t>
            </a:r>
          </a:p>
          <a:p>
            <a:pPr lvl="1"/>
            <a:r>
              <a:rPr lang="en-US" dirty="0"/>
              <a:t>ELSEIF [Confidence Interval]="99%" THEN 2.575829</a:t>
            </a:r>
          </a:p>
          <a:p>
            <a:pPr lvl="1"/>
            <a:r>
              <a:rPr lang="en-US" dirty="0"/>
              <a:t>END</a:t>
            </a:r>
            <a:endParaRPr lang="en-SG" dirty="0"/>
          </a:p>
          <a:p>
            <a:pPr marL="285750" indent="-285750">
              <a:buFontTx/>
              <a:buChar char="-"/>
            </a:pPr>
            <a:r>
              <a:rPr lang="en-SG" dirty="0"/>
              <a:t>Margin: </a:t>
            </a:r>
            <a:r>
              <a:rPr lang="en-US" dirty="0"/>
              <a:t>[Z]*SQRT(([Percentage]*(1-[Percentage]))/[Total Count])</a:t>
            </a:r>
          </a:p>
          <a:p>
            <a:pPr marL="285750" indent="-285750">
              <a:buFontTx/>
              <a:buChar char="-"/>
            </a:pPr>
            <a:r>
              <a:rPr lang="en-SG" dirty="0"/>
              <a:t>Upper Limit: [Percentage]+[Margin]</a:t>
            </a:r>
          </a:p>
          <a:p>
            <a:pPr marL="285750" indent="-285750">
              <a:buFontTx/>
              <a:buChar char="-"/>
            </a:pPr>
            <a:r>
              <a:rPr lang="en-SG" dirty="0"/>
              <a:t>Lower Limit: [Percentage]-[Margin]</a:t>
            </a:r>
          </a:p>
          <a:p>
            <a:r>
              <a:rPr lang="en-SG" dirty="0"/>
              <a:t>Country under Rows</a:t>
            </a:r>
          </a:p>
          <a:p>
            <a:r>
              <a:rPr lang="en-SG" dirty="0"/>
              <a:t>Survey Response under Detail</a:t>
            </a:r>
          </a:p>
          <a:p>
            <a:r>
              <a:rPr lang="en-SG" dirty="0"/>
              <a:t>Percentage under Columns, Compute Using Survey Response</a:t>
            </a:r>
          </a:p>
          <a:p>
            <a:r>
              <a:rPr lang="en-SG" dirty="0"/>
              <a:t>Create calculated field</a:t>
            </a:r>
          </a:p>
          <a:p>
            <a:pPr marL="285750" indent="-285750">
              <a:buFontTx/>
              <a:buChar char="-"/>
            </a:pPr>
            <a:r>
              <a:rPr lang="en-SG" dirty="0"/>
              <a:t>Filter (Survey Response): </a:t>
            </a:r>
            <a:r>
              <a:rPr lang="en-US" dirty="0"/>
              <a:t>LOOKUP(ATTR([Survey Responses]), 0) i.e. filter without changing percentage, Convert to Discrete</a:t>
            </a:r>
          </a:p>
          <a:p>
            <a:r>
              <a:rPr lang="en-SG" dirty="0"/>
              <a:t>Survey Question, Filter (Survey Response) under Filters</a:t>
            </a:r>
          </a:p>
          <a:p>
            <a:r>
              <a:rPr lang="en-SG" dirty="0"/>
              <a:t>Show Filter, Single Value Dropdown, Edit Title to Survey Response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Customize and not show All</a:t>
            </a:r>
            <a:endParaRPr lang="en-SG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116B62-3485-48BB-8709-16D78539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99" y="0"/>
            <a:ext cx="1485911" cy="9810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6FBC75A-2519-4D22-BABD-741FC07D5542}"/>
              </a:ext>
            </a:extLst>
          </p:cNvPr>
          <p:cNvGrpSpPr/>
          <p:nvPr/>
        </p:nvGrpSpPr>
        <p:grpSpPr>
          <a:xfrm>
            <a:off x="6742999" y="981082"/>
            <a:ext cx="4510120" cy="2238391"/>
            <a:chOff x="6742999" y="981082"/>
            <a:chExt cx="4510120" cy="223839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E1D56-1E16-4C74-8227-BF60BA074FF3}"/>
                </a:ext>
              </a:extLst>
            </p:cNvPr>
            <p:cNvGrpSpPr/>
            <p:nvPr/>
          </p:nvGrpSpPr>
          <p:grpSpPr>
            <a:xfrm>
              <a:off x="6742999" y="981082"/>
              <a:ext cx="3033734" cy="985845"/>
              <a:chOff x="8228910" y="0"/>
              <a:chExt cx="3033734" cy="98584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3A5DDF27-C312-432E-AED2-835D46F32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28910" y="0"/>
                <a:ext cx="1533536" cy="985845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11B4217-AA74-4EBE-B7A0-0504C7AF7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62446" y="0"/>
                <a:ext cx="1500198" cy="942982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AFB87B2-B498-4038-A386-C77157EA6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76733" y="981082"/>
              <a:ext cx="1476386" cy="223839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BEE9AD7-20BA-446F-99DE-C8C406B8B445}"/>
              </a:ext>
            </a:extLst>
          </p:cNvPr>
          <p:cNvGrpSpPr/>
          <p:nvPr/>
        </p:nvGrpSpPr>
        <p:grpSpPr>
          <a:xfrm>
            <a:off x="5887621" y="3219473"/>
            <a:ext cx="6304379" cy="2069969"/>
            <a:chOff x="1424567" y="3638067"/>
            <a:chExt cx="6304379" cy="206996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5D11F3A-7A2D-4F19-9BE3-C30F28B3CE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24567" y="3638067"/>
              <a:ext cx="4818468" cy="143320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E24D9FC-F904-4960-8162-962867E8A4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3035" y="3638067"/>
              <a:ext cx="1485911" cy="206996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7426876-A173-4316-A7A5-70375CD097DF}"/>
              </a:ext>
            </a:extLst>
          </p:cNvPr>
          <p:cNvGrpSpPr/>
          <p:nvPr/>
        </p:nvGrpSpPr>
        <p:grpSpPr>
          <a:xfrm>
            <a:off x="6226896" y="4795822"/>
            <a:ext cx="4357719" cy="2062178"/>
            <a:chOff x="6742999" y="0"/>
            <a:chExt cx="4357719" cy="206217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9860140-84FF-4437-9ADF-750996FE6F6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42999" y="0"/>
              <a:ext cx="1924064" cy="2062178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8339DA7-C1BF-412E-81BD-F75DE8943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67063" y="0"/>
              <a:ext cx="2433655" cy="19574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305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CAFCBC-587A-42F6-8EA5-D2E10DEA05B8}"/>
              </a:ext>
            </a:extLst>
          </p:cNvPr>
          <p:cNvSpPr txBox="1"/>
          <p:nvPr/>
        </p:nvSpPr>
        <p:spPr>
          <a:xfrm>
            <a:off x="0" y="0"/>
            <a:ext cx="674299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Measure Values under Columns, Keep only Lower Limit &amp; Upper Limit</a:t>
            </a:r>
          </a:p>
          <a:p>
            <a:r>
              <a:rPr lang="en-SG" dirty="0"/>
              <a:t>Format Lower Limit &amp; Upper Limit to Percentage with 0 decimal place</a:t>
            </a:r>
          </a:p>
          <a:p>
            <a:r>
              <a:rPr lang="en-SG" dirty="0"/>
              <a:t>Change Percentage to Circle Chart</a:t>
            </a:r>
          </a:p>
          <a:p>
            <a:r>
              <a:rPr lang="en-SG" dirty="0"/>
              <a:t>Change Measure Values to Line Chart</a:t>
            </a:r>
          </a:p>
          <a:p>
            <a:r>
              <a:rPr lang="en-SG" dirty="0"/>
              <a:t>Measure Names under Path</a:t>
            </a:r>
          </a:p>
          <a:p>
            <a:r>
              <a:rPr lang="en-SG" dirty="0"/>
              <a:t>Dual/Synchronise Axis, Hide “Value” Axis for Measure Values</a:t>
            </a:r>
          </a:p>
          <a:p>
            <a:r>
              <a:rPr lang="en-SG" dirty="0"/>
              <a:t>Right click Percentage Axis, move marks to front</a:t>
            </a:r>
          </a:p>
          <a:p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Format axis for Percentage to Percentage with 0 decimal place, edit tick marks</a:t>
            </a:r>
            <a:endParaRPr lang="en-SG" dirty="0"/>
          </a:p>
          <a:p>
            <a:r>
              <a:rPr lang="en-SG" dirty="0"/>
              <a:t>Edit Tooltip</a:t>
            </a:r>
          </a:p>
          <a:p>
            <a:r>
              <a:rPr lang="en-SG" dirty="0"/>
              <a:t>Edit Title: </a:t>
            </a:r>
            <a:r>
              <a:rPr lang="en-SG" sz="1800" dirty="0">
                <a:solidFill>
                  <a:srgbClr val="333333"/>
                </a:solidFill>
                <a:effectLst/>
                <a:latin typeface="Tableau Light"/>
              </a:rPr>
              <a:t>% &lt;Survey Response&gt;</a:t>
            </a:r>
          </a:p>
          <a:p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Adjust graph to fit height</a:t>
            </a:r>
          </a:p>
          <a:p>
            <a:r>
              <a:rPr lang="en-SG" dirty="0"/>
              <a:t>Change Colour, Percentage (Black), Measure Values (Light Blue)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3E78EDF-EB78-4724-A367-A6E8FB672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2999" y="0"/>
            <a:ext cx="1647837" cy="2266967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D79870BE-10BE-4EDB-9098-B51CB4D16502}"/>
              </a:ext>
            </a:extLst>
          </p:cNvPr>
          <p:cNvGrpSpPr/>
          <p:nvPr/>
        </p:nvGrpSpPr>
        <p:grpSpPr>
          <a:xfrm>
            <a:off x="0" y="3693319"/>
            <a:ext cx="5148300" cy="3033735"/>
            <a:chOff x="0" y="3693319"/>
            <a:chExt cx="5148300" cy="303373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18E7DE7-D4BA-4057-9EB2-EF1A57392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693319"/>
              <a:ext cx="5148300" cy="1581162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E13E4F0-4EE0-436A-A7F9-E8B26788B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62" y="5274481"/>
              <a:ext cx="5143538" cy="1452573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BC40BCB-15FB-4D85-96DC-D433902E19B2}"/>
                </a:ext>
              </a:extLst>
            </p:cNvPr>
            <p:cNvSpPr txBox="1"/>
            <p:nvPr/>
          </p:nvSpPr>
          <p:spPr>
            <a:xfrm>
              <a:off x="3225643" y="4785173"/>
              <a:ext cx="12309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highlight>
                    <a:srgbClr val="FFFF00"/>
                  </a:highlight>
                </a:rPr>
                <a:t>Percentage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D86F6C4-2A9A-4D70-8CA4-D6EF909F21FF}"/>
                </a:ext>
              </a:extLst>
            </p:cNvPr>
            <p:cNvSpPr txBox="1"/>
            <p:nvPr/>
          </p:nvSpPr>
          <p:spPr>
            <a:xfrm>
              <a:off x="3004109" y="6246359"/>
              <a:ext cx="1674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SG" dirty="0">
                  <a:highlight>
                    <a:srgbClr val="FFFF00"/>
                  </a:highlight>
                </a:rPr>
                <a:t>Measure Values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18C1BF58-7387-4C5D-8B53-422BA9FB8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643" y="2215813"/>
            <a:ext cx="5257838" cy="114300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C016BB-9B1D-4526-8439-551C4F651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99" y="2450272"/>
            <a:ext cx="5444239" cy="440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007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8161</TotalTime>
  <Words>1233</Words>
  <Application>Microsoft Office PowerPoint</Application>
  <PresentationFormat>Widescreen</PresentationFormat>
  <Paragraphs>168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Tableau Light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CHONG Jia Jun</dc:creator>
  <cp:lastModifiedBy>Louis CHONG Jia Jun</cp:lastModifiedBy>
  <cp:revision>136</cp:revision>
  <dcterms:created xsi:type="dcterms:W3CDTF">2021-02-06T04:03:36Z</dcterms:created>
  <dcterms:modified xsi:type="dcterms:W3CDTF">2021-02-18T08:32:59Z</dcterms:modified>
</cp:coreProperties>
</file>